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2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DE1"/>
    <a:srgbClr val="D9D9D9"/>
    <a:srgbClr val="B51C12"/>
    <a:srgbClr val="FCEBCC"/>
    <a:srgbClr val="EDECE5"/>
    <a:srgbClr val="EF9C00"/>
    <a:srgbClr val="A5A07B"/>
    <a:srgbClr val="F9EDEC"/>
    <a:srgbClr val="F5E2E0"/>
    <a:srgbClr val="F3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7" autoAdjust="0"/>
    <p:restoredTop sz="89880" autoAdjust="0"/>
  </p:normalViewPr>
  <p:slideViewPr>
    <p:cSldViewPr snapToGrid="0" snapToObjects="1">
      <p:cViewPr varScale="1">
        <p:scale>
          <a:sx n="142" d="100"/>
          <a:sy n="142" d="100"/>
        </p:scale>
        <p:origin x="94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496" y="-172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626842"/>
          </a:xfrm>
        </p:spPr>
        <p:txBody>
          <a:bodyPr/>
          <a:lstStyle/>
          <a:p>
            <a:r>
              <a:rPr lang="en-GB" dirty="0"/>
              <a:t>Substance-use disorders are a group of cognitive, behavioural, and physiological symptoms indicating that the individual continues to use a substance despite problems related to the use of that substance.</a:t>
            </a:r>
            <a:r>
              <a:rPr lang="en-GB" baseline="30000" dirty="0"/>
              <a:t>[APA, 2013, pg. 483]</a:t>
            </a:r>
            <a:r>
              <a:rPr lang="en-GB" dirty="0"/>
              <a:t> Substances can include alcohol, cannabis, hallucinogens, opioids, sedatives, and tobacco.</a:t>
            </a:r>
            <a:r>
              <a:rPr lang="en-GB" baseline="30000" dirty="0"/>
              <a:t>[APA, 2013, pg. 482]</a:t>
            </a:r>
            <a:r>
              <a:rPr lang="en-GB" dirty="0"/>
              <a:t> Substance-use disorders are typified by craving for a substance, tolerance, withdrawal symptoms, and continued use of a substance despite negative consequences, amongst other criteria.</a:t>
            </a:r>
            <a:r>
              <a:rPr lang="en-GB" baseline="30000" dirty="0"/>
              <a:t>[APA, 2013, pg. 509]</a:t>
            </a:r>
            <a:r>
              <a:rPr lang="en-GB" dirty="0"/>
              <a:t> </a:t>
            </a:r>
          </a:p>
          <a:p>
            <a:r>
              <a:rPr lang="en-GB" dirty="0"/>
              <a:t>Depressive disorder can be as a result of another medical condition, or as the result of substance or medication use.</a:t>
            </a:r>
            <a:r>
              <a:rPr lang="en-GB" baseline="30000" dirty="0"/>
              <a:t>[APA, 2013, pg. 180]</a:t>
            </a:r>
            <a:r>
              <a:rPr lang="en-GB" dirty="0"/>
              <a:t> MDD, however, frequently co-occurs with substance-related disorders.</a:t>
            </a:r>
            <a:r>
              <a:rPr lang="en-GB" baseline="30000" dirty="0"/>
              <a:t>[APA, 2013, pg. 175]</a:t>
            </a:r>
            <a:r>
              <a:rPr lang="en-GB" dirty="0"/>
              <a:t> A differential diagnosis is made based on whether a substance is aetiologically related to the mood disturbance.</a:t>
            </a:r>
            <a:r>
              <a:rPr lang="en-GB" baseline="30000" dirty="0"/>
              <a:t>[APA, 2013, pg. 171]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r>
              <a:rPr lang="en-GB" dirty="0"/>
              <a:t>American Psychiatric Association. Diagnostic and Statistical Manual of Mental Disorders. Fifth Edition (DSM-5™). © American Psychiatric Association, 2013.</a:t>
            </a:r>
          </a:p>
          <a:p>
            <a:endParaRPr lang="en-GB" dirty="0"/>
          </a:p>
          <a:p>
            <a:r>
              <a:rPr lang="en-GB" dirty="0"/>
              <a:t>Other references used on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Davis LL, Frazier E, Husain MM. Substance use disorder comorbidity in major depressive disorder: a confirmatory analysis of the STAR*D cohort. Am J Addict 2006; 15 (4): 278–285. </a:t>
            </a:r>
          </a:p>
          <a:p>
            <a:r>
              <a:rPr lang="en-GB" dirty="0"/>
              <a:t>Kessler RC. The prevalence of psychiatric comorbidity. In: </a:t>
            </a:r>
            <a:r>
              <a:rPr lang="en-GB" dirty="0" err="1"/>
              <a:t>Wetzler</a:t>
            </a:r>
            <a:r>
              <a:rPr lang="en-GB" dirty="0"/>
              <a:t> S, Sanderson WC (</a:t>
            </a:r>
            <a:r>
              <a:rPr lang="en-GB" dirty="0" err="1"/>
              <a:t>eds</a:t>
            </a:r>
            <a:r>
              <a:rPr lang="en-GB" dirty="0"/>
              <a:t>). An Einstein Psychiatry Publication, No. 14. Treatment Strategies for Patients with Psychiatric Comorbidity. John Wiley &amp; Sons Inc. 1997.</a:t>
            </a:r>
          </a:p>
          <a:p>
            <a:r>
              <a:rPr lang="en-GB" dirty="0" err="1"/>
              <a:t>Rappeneau</a:t>
            </a:r>
            <a:r>
              <a:rPr lang="en-GB" dirty="0"/>
              <a:t> V, </a:t>
            </a:r>
            <a:r>
              <a:rPr lang="en-GB" dirty="0" err="1"/>
              <a:t>Bérod</a:t>
            </a:r>
            <a:r>
              <a:rPr lang="en-GB" dirty="0"/>
              <a:t> A. Reconsidering depression as a risk factor for substance use disorder: insights from rodent models.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2017; 77: 303–316.</a:t>
            </a:r>
          </a:p>
          <a:p>
            <a:r>
              <a:rPr lang="en-GB" dirty="0"/>
              <a:t>Tolliver BK, Anton RF. Assessment and treatment of mood disorders in the context of substance abuse. Dialogues </a:t>
            </a:r>
            <a:r>
              <a:rPr lang="en-GB" dirty="0" err="1"/>
              <a:t>Clin</a:t>
            </a:r>
            <a:r>
              <a:rPr lang="en-GB" dirty="0"/>
              <a:t> </a:t>
            </a:r>
            <a:r>
              <a:rPr lang="en-GB" dirty="0" err="1"/>
              <a:t>Neurosci</a:t>
            </a:r>
            <a:r>
              <a:rPr lang="en-GB" dirty="0"/>
              <a:t> 2015; 17 (2): 181–190.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749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74292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24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6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92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20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112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86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40625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0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49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4530607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241713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9312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8544124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76808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42409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64374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206639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011498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49550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617975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7911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70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50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5111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481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0963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560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9A9AF-7E5A-4EF7-8AF3-4DAE7E2AD6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AF538D-06F1-4E2B-939D-E1C2C7489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Substance-use disorder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04A41-C35B-45E1-9E0A-05244EFB533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5086202" cy="441521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1400" dirty="0"/>
              <a:t>Several lines of evidence have shown that patients with depression have higher rates of substance-use disorders than the general population</a:t>
            </a:r>
            <a:r>
              <a:rPr lang="en-GB" sz="1400" baseline="30000" dirty="0"/>
              <a:t>1,2</a:t>
            </a:r>
          </a:p>
          <a:p>
            <a:pPr>
              <a:lnSpc>
                <a:spcPct val="100000"/>
              </a:lnSpc>
            </a:pPr>
            <a:r>
              <a:rPr lang="en-GB" sz="1400" dirty="0"/>
              <a:t>The presence of a major depressive episode increases the risk of drug dependence by </a:t>
            </a:r>
            <a:r>
              <a:rPr lang="en-GB" sz="1400" b="1" dirty="0">
                <a:solidFill>
                  <a:schemeClr val="accent1"/>
                </a:solidFill>
              </a:rPr>
              <a:t>4.3 times</a:t>
            </a:r>
            <a:r>
              <a:rPr lang="en-GB" sz="1400" baseline="30000" dirty="0"/>
              <a:t>3</a:t>
            </a:r>
            <a:endParaRPr lang="en-GB" sz="1400" dirty="0"/>
          </a:p>
          <a:p>
            <a:pPr>
              <a:lnSpc>
                <a:spcPct val="100000"/>
              </a:lnSpc>
            </a:pPr>
            <a:r>
              <a:rPr lang="en-GB" sz="1400" dirty="0"/>
              <a:t>In an analysis of the STAR*D study data, patients with MDD and comorbid substance-use disorder were more likely to:</a:t>
            </a:r>
            <a:r>
              <a:rPr lang="en-GB" sz="1400" baseline="30000" dirty="0"/>
              <a:t>4</a:t>
            </a:r>
            <a:endParaRPr lang="en-GB" sz="1400" dirty="0"/>
          </a:p>
          <a:p>
            <a:pPr lvl="1">
              <a:lnSpc>
                <a:spcPct val="100000"/>
              </a:lnSpc>
            </a:pPr>
            <a:r>
              <a:rPr lang="en-GB" sz="1400" dirty="0"/>
              <a:t>Have earlier onset of depression</a:t>
            </a:r>
          </a:p>
          <a:p>
            <a:pPr lvl="1">
              <a:lnSpc>
                <a:spcPct val="100000"/>
              </a:lnSpc>
            </a:pPr>
            <a:r>
              <a:rPr lang="en-GB" sz="1400" dirty="0"/>
              <a:t>Experience greater depressive symptomatology</a:t>
            </a:r>
          </a:p>
          <a:p>
            <a:pPr lvl="1">
              <a:lnSpc>
                <a:spcPct val="100000"/>
              </a:lnSpc>
            </a:pPr>
            <a:r>
              <a:rPr lang="en-GB" sz="1400" dirty="0"/>
              <a:t>Experience greater functional impairment</a:t>
            </a:r>
          </a:p>
          <a:p>
            <a:pPr lvl="1">
              <a:lnSpc>
                <a:spcPct val="100000"/>
              </a:lnSpc>
            </a:pPr>
            <a:r>
              <a:rPr lang="en-GB" sz="1400" dirty="0"/>
              <a:t>Have a greater suicide risk</a:t>
            </a:r>
          </a:p>
          <a:p>
            <a:pPr>
              <a:lnSpc>
                <a:spcPct val="100000"/>
              </a:lnSpc>
            </a:pPr>
            <a:r>
              <a:rPr lang="en-GB" sz="1400" dirty="0"/>
              <a:t>Depressive disorder can be as a result of substance or medication use: a differential diagnosis is made based on whether a substance is aetiologically related to the mood disturbance</a:t>
            </a:r>
            <a:r>
              <a:rPr lang="en-GB" sz="1400" baseline="30000" dirty="0"/>
              <a:t>5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1C01952-922B-4959-B528-04BC52AA5F3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031800" y="1437907"/>
            <a:ext cx="5419725" cy="4415215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solidFill>
                  <a:schemeClr val="accent1"/>
                </a:solidFill>
              </a:rPr>
              <a:t>The hypothetical links between depression </a:t>
            </a:r>
            <a:br>
              <a:rPr lang="en-GB" sz="1600" b="1" dirty="0">
                <a:solidFill>
                  <a:schemeClr val="accent1"/>
                </a:solidFill>
              </a:rPr>
            </a:br>
            <a:r>
              <a:rPr lang="en-GB" sz="1600" b="1" dirty="0">
                <a:solidFill>
                  <a:schemeClr val="accent1"/>
                </a:solidFill>
              </a:rPr>
              <a:t>and substance-use disorder</a:t>
            </a:r>
            <a:r>
              <a:rPr lang="en-GB" sz="1600" b="1" baseline="30000" dirty="0">
                <a:solidFill>
                  <a:schemeClr val="accent1"/>
                </a:solidFill>
              </a:rPr>
              <a:t>1</a:t>
            </a:r>
            <a:endParaRPr lang="en-GB" sz="1600" b="1" dirty="0">
              <a:solidFill>
                <a:schemeClr val="accent1"/>
              </a:solidFill>
            </a:endParaRPr>
          </a:p>
          <a:p>
            <a:endParaRPr lang="da-DK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355F01-906A-4404-9F87-7884422047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5953543"/>
            <a:ext cx="9213851" cy="7898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MDD=major depressive disorder; STAR*D=Sequenced Treatment Alternatives to Relieve Depression</a:t>
            </a:r>
          </a:p>
          <a:p>
            <a:r>
              <a:rPr lang="en-GB" dirty="0" err="1"/>
              <a:t>Rappeneau</a:t>
            </a:r>
            <a:r>
              <a:rPr lang="en-GB" dirty="0"/>
              <a:t> &amp; </a:t>
            </a:r>
            <a:r>
              <a:rPr lang="en-GB" dirty="0" err="1"/>
              <a:t>Bérod</a:t>
            </a:r>
            <a:r>
              <a:rPr lang="en-GB" dirty="0"/>
              <a:t>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2017;77:303–316</a:t>
            </a:r>
          </a:p>
          <a:p>
            <a:r>
              <a:rPr lang="en-GB" dirty="0"/>
              <a:t>Tolliver &amp; Anton. Dialogues Clin </a:t>
            </a:r>
            <a:r>
              <a:rPr lang="en-GB" dirty="0" err="1"/>
              <a:t>Neurosci</a:t>
            </a:r>
            <a:r>
              <a:rPr lang="en-GB" dirty="0"/>
              <a:t> 2015;17(2):181–190</a:t>
            </a:r>
          </a:p>
          <a:p>
            <a:r>
              <a:rPr lang="en-GB" dirty="0"/>
              <a:t>Kessler. The prevalence of psychiatric comorbidity. 1997</a:t>
            </a:r>
          </a:p>
          <a:p>
            <a:r>
              <a:rPr lang="en-GB" dirty="0"/>
              <a:t>Davis et al. Am J Addict 2006;15(4):278–285</a:t>
            </a:r>
          </a:p>
          <a:p>
            <a:r>
              <a:rPr lang="en-GB" dirty="0"/>
              <a:t>APA. DSM-5. 2013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BFD12-DD05-4AD5-B02B-D7D869DEC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1CBB7E-92E6-44A5-94E0-C7B81623E34B}"/>
              </a:ext>
            </a:extLst>
          </p:cNvPr>
          <p:cNvSpPr/>
          <p:nvPr/>
        </p:nvSpPr>
        <p:spPr>
          <a:xfrm>
            <a:off x="6129528" y="2629708"/>
            <a:ext cx="2589022" cy="2391708"/>
          </a:xfrm>
          <a:prstGeom prst="rect">
            <a:avLst/>
          </a:prstGeom>
          <a:solidFill>
            <a:srgbClr val="EDEC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091C8A-86B9-45EA-8FB3-3DD74AC4BCEB}"/>
              </a:ext>
            </a:extLst>
          </p:cNvPr>
          <p:cNvSpPr/>
          <p:nvPr/>
        </p:nvSpPr>
        <p:spPr>
          <a:xfrm>
            <a:off x="8756651" y="2629708"/>
            <a:ext cx="2597150" cy="23917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5EC468-697E-4761-B71F-478A287B6140}"/>
              </a:ext>
            </a:extLst>
          </p:cNvPr>
          <p:cNvSpPr txBox="1"/>
          <p:nvPr/>
        </p:nvSpPr>
        <p:spPr>
          <a:xfrm rot="16200000" flipH="1">
            <a:off x="5064479" y="3702454"/>
            <a:ext cx="23917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accent2">
                    <a:lumMod val="75000"/>
                  </a:schemeClr>
                </a:solidFill>
              </a:rPr>
              <a:t>Direct causal relationship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D1B5DE-38D9-4EBB-B1F4-52099613C02B}"/>
              </a:ext>
            </a:extLst>
          </p:cNvPr>
          <p:cNvSpPr/>
          <p:nvPr/>
        </p:nvSpPr>
        <p:spPr>
          <a:xfrm>
            <a:off x="6129528" y="2019236"/>
            <a:ext cx="5224272" cy="5871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Depression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FD2FC428-4946-4C66-97E8-E2ADA958E908}"/>
              </a:ext>
            </a:extLst>
          </p:cNvPr>
          <p:cNvSpPr/>
          <p:nvPr/>
        </p:nvSpPr>
        <p:spPr>
          <a:xfrm rot="10800000">
            <a:off x="6511318" y="2487559"/>
            <a:ext cx="894735" cy="2510525"/>
          </a:xfrm>
          <a:prstGeom prst="downArrow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DB9999-001C-4074-8D4A-9F5B78F73E7C}"/>
              </a:ext>
            </a:extLst>
          </p:cNvPr>
          <p:cNvSpPr/>
          <p:nvPr/>
        </p:nvSpPr>
        <p:spPr>
          <a:xfrm>
            <a:off x="6129527" y="5041595"/>
            <a:ext cx="5224273" cy="58714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Substance-use disorder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37029E-11F4-4860-A9F4-54F1AE510711}"/>
              </a:ext>
            </a:extLst>
          </p:cNvPr>
          <p:cNvSpPr txBox="1"/>
          <p:nvPr/>
        </p:nvSpPr>
        <p:spPr>
          <a:xfrm>
            <a:off x="6411352" y="3885232"/>
            <a:ext cx="1098359" cy="841717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GB" sz="1200"/>
              <a:t>Withdrawal,</a:t>
            </a:r>
            <a:br>
              <a:rPr lang="en-GB" sz="1200"/>
            </a:br>
            <a:r>
              <a:rPr lang="en-GB" sz="1200"/>
              <a:t>latent pre-</a:t>
            </a:r>
            <a:br>
              <a:rPr lang="en-GB" sz="1200"/>
            </a:br>
            <a:r>
              <a:rPr lang="en-GB" sz="1200"/>
              <a:t>disposition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DB35AA-8F13-451E-937A-9D1BE87D454B}"/>
              </a:ext>
            </a:extLst>
          </p:cNvPr>
          <p:cNvSpPr txBox="1"/>
          <p:nvPr/>
        </p:nvSpPr>
        <p:spPr>
          <a:xfrm rot="5400000" flipH="1">
            <a:off x="10034836" y="3679120"/>
            <a:ext cx="23917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accent2"/>
                </a:solidFill>
              </a:rPr>
              <a:t>Shared risk factors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CBD52A3-2BA3-453F-9F3F-3B44E5238812}"/>
              </a:ext>
            </a:extLst>
          </p:cNvPr>
          <p:cNvSpPr/>
          <p:nvPr/>
        </p:nvSpPr>
        <p:spPr>
          <a:xfrm>
            <a:off x="9607859" y="4155968"/>
            <a:ext cx="894735" cy="1012938"/>
          </a:xfrm>
          <a:prstGeom prst="downArrow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2F33C607-254C-483E-878E-1374F1631CAD}"/>
              </a:ext>
            </a:extLst>
          </p:cNvPr>
          <p:cNvSpPr/>
          <p:nvPr/>
        </p:nvSpPr>
        <p:spPr>
          <a:xfrm rot="10800000">
            <a:off x="9629189" y="2505386"/>
            <a:ext cx="894735" cy="1012938"/>
          </a:xfrm>
          <a:prstGeom prst="downArrow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4D6095-B27D-43AC-B55F-642FD06BC267}"/>
              </a:ext>
            </a:extLst>
          </p:cNvPr>
          <p:cNvSpPr txBox="1"/>
          <p:nvPr/>
        </p:nvSpPr>
        <p:spPr>
          <a:xfrm>
            <a:off x="9062325" y="3342968"/>
            <a:ext cx="2028462" cy="965188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200" dirty="0"/>
              <a:t>Genetic predisposition, </a:t>
            </a:r>
            <a:br>
              <a:rPr lang="en-GB" sz="1200" dirty="0"/>
            </a:br>
            <a:r>
              <a:rPr lang="en-GB" sz="1200" dirty="0"/>
              <a:t>and/or social and </a:t>
            </a:r>
            <a:br>
              <a:rPr lang="en-GB" sz="1200" dirty="0"/>
            </a:br>
            <a:r>
              <a:rPr lang="en-GB" sz="1200" dirty="0"/>
              <a:t>environmental factors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2A47B048-1926-4068-A476-C2D02A01352B}"/>
              </a:ext>
            </a:extLst>
          </p:cNvPr>
          <p:cNvSpPr/>
          <p:nvPr/>
        </p:nvSpPr>
        <p:spPr>
          <a:xfrm>
            <a:off x="7558949" y="2658381"/>
            <a:ext cx="894735" cy="2510525"/>
          </a:xfrm>
          <a:prstGeom prst="downArrow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7BEF36-FBC7-4798-8E39-A24B30471E75}"/>
              </a:ext>
            </a:extLst>
          </p:cNvPr>
          <p:cNvSpPr txBox="1"/>
          <p:nvPr/>
        </p:nvSpPr>
        <p:spPr>
          <a:xfrm>
            <a:off x="7457137" y="2887198"/>
            <a:ext cx="1098359" cy="841717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GB" sz="1200" dirty="0"/>
              <a:t>Coping with </a:t>
            </a:r>
            <a:br>
              <a:rPr lang="en-GB" sz="1200" dirty="0"/>
            </a:br>
            <a:r>
              <a:rPr lang="en-GB" sz="1200" dirty="0"/>
              <a:t>dysphoric </a:t>
            </a:r>
            <a:br>
              <a:rPr lang="en-GB" sz="1200" dirty="0"/>
            </a:br>
            <a:r>
              <a:rPr lang="en-GB" sz="1200" dirty="0"/>
              <a:t>moods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27319248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89</TotalTime>
  <Words>571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Substance-use disorder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1535</cp:revision>
  <cp:lastPrinted>2018-08-16T09:06:48Z</cp:lastPrinted>
  <dcterms:created xsi:type="dcterms:W3CDTF">2017-01-23T14:24:15Z</dcterms:created>
  <dcterms:modified xsi:type="dcterms:W3CDTF">2022-02-23T08:34:14Z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